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3"/>
  </p:sldMasterIdLst>
  <p:notesMasterIdLst>
    <p:notesMasterId r:id="rId5"/>
  </p:notesMasterIdLst>
  <p:handoutMasterIdLst>
    <p:handoutMasterId r:id="rId23"/>
  </p:handoutMasterIdLst>
  <p:sldIdLst>
    <p:sldId id="503" r:id="rId4"/>
    <p:sldId id="1920" r:id="rId6"/>
    <p:sldId id="1898" r:id="rId7"/>
    <p:sldId id="1928" r:id="rId8"/>
    <p:sldId id="1964" r:id="rId9"/>
    <p:sldId id="1965" r:id="rId10"/>
    <p:sldId id="1966" r:id="rId11"/>
    <p:sldId id="1967" r:id="rId12"/>
    <p:sldId id="1968" r:id="rId13"/>
    <p:sldId id="1976" r:id="rId14"/>
    <p:sldId id="1977" r:id="rId15"/>
    <p:sldId id="1951" r:id="rId16"/>
    <p:sldId id="1952" r:id="rId17"/>
    <p:sldId id="1979" r:id="rId18"/>
    <p:sldId id="1945" r:id="rId19"/>
    <p:sldId id="1946" r:id="rId20"/>
    <p:sldId id="1969" r:id="rId21"/>
    <p:sldId id="1970" r:id="rId22"/>
  </p:sldIdLst>
  <p:sldSz cx="10167620" cy="5719445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" userDrawn="1">
          <p15:clr>
            <a:srgbClr val="A4A3A4"/>
          </p15:clr>
        </p15:guide>
        <p15:guide id="2" pos="172" userDrawn="1">
          <p15:clr>
            <a:srgbClr val="A4A3A4"/>
          </p15:clr>
        </p15:guide>
        <p15:guide id="3" orient="horz" pos="128" userDrawn="1">
          <p15:clr>
            <a:srgbClr val="A4A3A4"/>
          </p15:clr>
        </p15:guide>
        <p15:guide id="4" orient="horz" pos="804" userDrawn="1">
          <p15:clr>
            <a:srgbClr val="A4A3A4"/>
          </p15:clr>
        </p15:guide>
        <p15:guide id="5" pos="3202" userDrawn="1">
          <p15:clr>
            <a:srgbClr val="A4A3A4"/>
          </p15:clr>
        </p15:guide>
        <p15:guide id="6" orient="horz" pos="22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53FCFC"/>
    <a:srgbClr val="0078FF"/>
    <a:srgbClr val="002F43"/>
    <a:srgbClr val="20252D"/>
    <a:srgbClr val="81C5B8"/>
    <a:srgbClr val="BFBFBF"/>
    <a:srgbClr val="2663A7"/>
    <a:srgbClr val="40A693"/>
    <a:srgbClr val="F1F3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11" autoAdjust="0"/>
    <p:restoredTop sz="55100" autoAdjust="0"/>
  </p:normalViewPr>
  <p:slideViewPr>
    <p:cSldViewPr snapToGrid="0" showGuides="1">
      <p:cViewPr varScale="1">
        <p:scale>
          <a:sx n="58" d="100"/>
          <a:sy n="58" d="100"/>
        </p:scale>
        <p:origin x="1902" y="33"/>
      </p:cViewPr>
      <p:guideLst>
        <p:guide orient="horz" pos="367"/>
        <p:guide pos="172"/>
        <p:guide orient="horz" pos="128"/>
        <p:guide orient="horz" pos="804"/>
        <p:guide pos="3202"/>
        <p:guide orient="horz" pos="2293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gs" Target="tags/tag43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8B3C4-4890-3948-9363-923FD9C7568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E3F0E-A656-0A4E-995A-CEABC8483FA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BDA90-0165-49D6-9986-4CE6A86161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图案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7938" cy="57197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27" b="-21461"/>
          <a:stretch>
            <a:fillRect/>
          </a:stretch>
        </p:blipFill>
        <p:spPr>
          <a:xfrm>
            <a:off x="456565" y="297815"/>
            <a:ext cx="2026285" cy="337820"/>
          </a:xfrm>
          <a:prstGeom prst="rect">
            <a:avLst/>
          </a:prstGeom>
        </p:spPr>
      </p:pic>
      <p:pic>
        <p:nvPicPr>
          <p:cNvPr id="4" name="图片 3" descr="蚂蚁集团&amp;百宝箱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47620" y="213360"/>
            <a:ext cx="2472055" cy="422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图案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7938" cy="57197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27" b="-21461"/>
          <a:stretch>
            <a:fillRect/>
          </a:stretch>
        </p:blipFill>
        <p:spPr>
          <a:xfrm>
            <a:off x="456565" y="297815"/>
            <a:ext cx="2026285" cy="337820"/>
          </a:xfrm>
          <a:prstGeom prst="rect">
            <a:avLst/>
          </a:prstGeom>
        </p:spPr>
      </p:pic>
      <p:pic>
        <p:nvPicPr>
          <p:cNvPr id="4" name="图片 3" descr="深色图文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26665" y="364490"/>
            <a:ext cx="1950720" cy="204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图案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7938" cy="57197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10" b="-76712"/>
          <a:stretch>
            <a:fillRect/>
          </a:stretch>
        </p:blipFill>
        <p:spPr>
          <a:xfrm>
            <a:off x="5629275" y="297815"/>
            <a:ext cx="1981835" cy="491490"/>
          </a:xfrm>
          <a:prstGeom prst="rect">
            <a:avLst/>
          </a:prstGeom>
        </p:spPr>
      </p:pic>
      <p:pic>
        <p:nvPicPr>
          <p:cNvPr id="4" name="图片 3" descr="深色图文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78115" y="364490"/>
            <a:ext cx="1950720" cy="204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579572" cy="480453"/>
          </a:xfrm>
          <a:prstGeom prst="rect">
            <a:avLst/>
          </a:pr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9573" y="617765"/>
            <a:ext cx="95883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1414336" y="62150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b="1" dirty="0">
              <a:solidFill>
                <a:srgbClr val="4276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2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3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4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8672" y="360359"/>
            <a:ext cx="9050597" cy="540538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33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58672" y="1081076"/>
            <a:ext cx="9050597" cy="4205316"/>
          </a:xfrm>
        </p:spPr>
        <p:txBody>
          <a:bodyPr vert="horz" lIns="101600" tIns="0" rIns="82550" bIns="0" rtlCol="0">
            <a:noAutofit/>
          </a:bodyPr>
          <a:lstStyle>
            <a:lvl1pPr marL="190500" marR="0" lvl="0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72135" marR="0" lvl="1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53135" marR="0" lvl="2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34770" marR="0" lvl="3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715770" marR="0" lvl="4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500" y="304800"/>
            <a:ext cx="8770938" cy="11049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图案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7938" cy="57197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10" b="-76712"/>
          <a:stretch>
            <a:fillRect/>
          </a:stretch>
        </p:blipFill>
        <p:spPr>
          <a:xfrm>
            <a:off x="5546725" y="297815"/>
            <a:ext cx="1981835" cy="491490"/>
          </a:xfrm>
          <a:prstGeom prst="rect">
            <a:avLst/>
          </a:prstGeom>
        </p:spPr>
      </p:pic>
      <p:pic>
        <p:nvPicPr>
          <p:cNvPr id="4" name="图片 3" descr="蚂蚁集团&amp;百宝箱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11110" y="203835"/>
            <a:ext cx="2472055" cy="422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579572" cy="480453"/>
          </a:xfrm>
          <a:prstGeom prst="rect">
            <a:avLst/>
          </a:pr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9573" y="617765"/>
            <a:ext cx="95883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1414336" y="62150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b="1" dirty="0">
              <a:solidFill>
                <a:srgbClr val="4276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2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3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4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8672" y="360359"/>
            <a:ext cx="9050597" cy="540538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33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58672" y="1081076"/>
            <a:ext cx="9050597" cy="4205316"/>
          </a:xfrm>
        </p:spPr>
        <p:txBody>
          <a:bodyPr vert="horz" lIns="101600" tIns="0" rIns="82550" bIns="0" rtlCol="0">
            <a:noAutofit/>
          </a:bodyPr>
          <a:lstStyle>
            <a:lvl1pPr marL="190500" marR="0" lvl="0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72135" marR="0" lvl="1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53135" marR="0" lvl="2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34770" marR="0" lvl="3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715770" marR="0" lvl="4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500" y="304800"/>
            <a:ext cx="8770938" cy="11049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tags" Target="../tags/tag11.xml"/><Relationship Id="rId2" Type="http://schemas.openxmlformats.org/officeDocument/2006/relationships/image" Target="../media/image6.png"/><Relationship Id="rId1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6" Type="http://schemas.openxmlformats.org/officeDocument/2006/relationships/notesSlide" Target="../notesSlides/notesSlide2.xml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36.xml"/><Relationship Id="rId23" Type="http://schemas.openxmlformats.org/officeDocument/2006/relationships/tags" Target="../tags/tag35.xml"/><Relationship Id="rId22" Type="http://schemas.openxmlformats.org/officeDocument/2006/relationships/tags" Target="../tags/tag34.xml"/><Relationship Id="rId21" Type="http://schemas.openxmlformats.org/officeDocument/2006/relationships/tags" Target="../tags/tag33.xml"/><Relationship Id="rId20" Type="http://schemas.openxmlformats.org/officeDocument/2006/relationships/tags" Target="../tags/tag32.xml"/><Relationship Id="rId2" Type="http://schemas.openxmlformats.org/officeDocument/2006/relationships/tags" Target="../tags/tag14.xml"/><Relationship Id="rId19" Type="http://schemas.openxmlformats.org/officeDocument/2006/relationships/tags" Target="../tags/tag31.xml"/><Relationship Id="rId18" Type="http://schemas.openxmlformats.org/officeDocument/2006/relationships/tags" Target="../tags/tag30.xml"/><Relationship Id="rId17" Type="http://schemas.openxmlformats.org/officeDocument/2006/relationships/tags" Target="../tags/tag29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69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0195" y="0"/>
            <a:ext cx="3884399" cy="5719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rcRect l="5241" t="4897" r="5241" b="4897"/>
          <a:stretch>
            <a:fillRect/>
          </a:stretch>
        </p:blipFill>
        <p:spPr>
          <a:xfrm>
            <a:off x="1620456" y="2061617"/>
            <a:ext cx="1864815" cy="1864815"/>
          </a:xfrm>
          <a:custGeom>
            <a:avLst/>
            <a:gdLst>
              <a:gd name="connsiteX0" fmla="*/ 853751 w 1707502"/>
              <a:gd name="connsiteY0" fmla="*/ 0 h 1707502"/>
              <a:gd name="connsiteX1" fmla="*/ 1707502 w 1707502"/>
              <a:gd name="connsiteY1" fmla="*/ 853751 h 1707502"/>
              <a:gd name="connsiteX2" fmla="*/ 853751 w 1707502"/>
              <a:gd name="connsiteY2" fmla="*/ 1707502 h 1707502"/>
              <a:gd name="connsiteX3" fmla="*/ 0 w 1707502"/>
              <a:gd name="connsiteY3" fmla="*/ 853751 h 1707502"/>
              <a:gd name="connsiteX4" fmla="*/ 853751 w 1707502"/>
              <a:gd name="connsiteY4" fmla="*/ 0 h 170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7502" h="1707502">
                <a:moveTo>
                  <a:pt x="853751" y="0"/>
                </a:moveTo>
                <a:cubicBezTo>
                  <a:pt x="1325265" y="0"/>
                  <a:pt x="1707502" y="382237"/>
                  <a:pt x="1707502" y="853751"/>
                </a:cubicBezTo>
                <a:cubicBezTo>
                  <a:pt x="1707502" y="1325265"/>
                  <a:pt x="1325265" y="1707502"/>
                  <a:pt x="853751" y="1707502"/>
                </a:cubicBezTo>
                <a:cubicBezTo>
                  <a:pt x="382237" y="1707502"/>
                  <a:pt x="0" y="1325265"/>
                  <a:pt x="0" y="853751"/>
                </a:cubicBezTo>
                <a:cubicBezTo>
                  <a:pt x="0" y="382237"/>
                  <a:pt x="382237" y="0"/>
                  <a:pt x="853751" y="0"/>
                </a:cubicBezTo>
                <a:close/>
              </a:path>
            </a:pathLst>
          </a:custGeom>
        </p:spPr>
      </p:pic>
      <p:pic>
        <p:nvPicPr>
          <p:cNvPr id="22" name="图片 21" descr="背景图案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05"/>
            <a:ext cx="10171863" cy="5717557"/>
          </a:xfrm>
          <a:prstGeom prst="rect">
            <a:avLst/>
          </a:prstGeom>
        </p:spPr>
      </p:pic>
      <p:sp>
        <p:nvSpPr>
          <p:cNvPr id="28" name="圆角矩形 27"/>
          <p:cNvSpPr/>
          <p:nvPr/>
        </p:nvSpPr>
        <p:spPr>
          <a:xfrm>
            <a:off x="3816350" y="3635375"/>
            <a:ext cx="2534285" cy="500380"/>
          </a:xfrm>
          <a:prstGeom prst="roundRect">
            <a:avLst/>
          </a:prstGeom>
          <a:gradFill>
            <a:gsLst>
              <a:gs pos="0">
                <a:srgbClr val="53FCFC"/>
              </a:gs>
              <a:gs pos="100000">
                <a:srgbClr val="0078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/>
                </a:solidFill>
                <a:sym typeface="+mn-ea"/>
              </a:rPr>
              <a:t>项目成员：</a:t>
            </a:r>
            <a:r>
              <a:rPr lang="zh-CN" altLang="en-US" sz="1200" dirty="0" smtClean="0">
                <a:solidFill>
                  <a:schemeClr val="tx1"/>
                </a:solidFill>
                <a:sym typeface="+mn-ea"/>
              </a:rPr>
              <a:t>李宗泽</a:t>
            </a:r>
            <a:endParaRPr lang="zh-CN" altLang="en-US" sz="1200" dirty="0" smtClean="0">
              <a:solidFill>
                <a:schemeClr val="tx1"/>
              </a:solidFill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/>
                </a:solidFill>
                <a:sym typeface="+mn-ea"/>
              </a:rPr>
              <a:t>所在学习群：</a:t>
            </a:r>
            <a:r>
              <a:rPr lang="en-US" altLang="zh-CN" sz="1200" dirty="0" smtClean="0">
                <a:solidFill>
                  <a:schemeClr val="tx1"/>
                </a:solidFill>
                <a:sym typeface="+mn-ea"/>
              </a:rPr>
              <a:t>12</a:t>
            </a:r>
            <a:r>
              <a:rPr lang="zh-CN" altLang="en-US" sz="1200" dirty="0" smtClean="0">
                <a:solidFill>
                  <a:schemeClr val="tx1"/>
                </a:solidFill>
                <a:sym typeface="+mn-ea"/>
              </a:rPr>
              <a:t>群</a:t>
            </a:r>
            <a:endParaRPr lang="zh-CN" altLang="en-US" sz="1200" dirty="0" smtClean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09" b="-32794"/>
          <a:stretch>
            <a:fillRect/>
          </a:stretch>
        </p:blipFill>
        <p:spPr>
          <a:xfrm>
            <a:off x="2784475" y="673100"/>
            <a:ext cx="2299335" cy="416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50035" y="2269173"/>
            <a:ext cx="7216140" cy="783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36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学习规划大师</a:t>
            </a:r>
            <a:endParaRPr kumimoji="1" lang="zh-CN" altLang="en-US" sz="3600" b="1" spc="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蚂蚁集团&amp;百宝箱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810" y="622935"/>
            <a:ext cx="2472055" cy="4222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581951" y="1171129"/>
            <a:ext cx="9249700" cy="35083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夸克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搜索节点接入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当需要获取更多资料或实时信息时，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可对接夸克搜索等外部搜索接口，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在学习规划中实时提供最新行业动态或权威资源。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自建数据库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将常见或优质的学习资料（书籍、网课、论文、实践案例等）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结构化存储在数据库中，供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Prompt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生成时进行索引或引用；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方便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大模型直接访问并使用，降低无效搜索成本，提高学习效率。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技术实现方案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7270" y="934085"/>
            <a:ext cx="1468755" cy="1713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545" y="3117850"/>
            <a:ext cx="3002915" cy="1977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204470" y="951230"/>
            <a:ext cx="9292590" cy="4616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文本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大语言模型生成</a:t>
            </a:r>
            <a:endParaRPr lang="en-US" altLang="zh-CN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提供统一的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Prompt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格式，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包含目标专业、当前基础和学习期限、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夸克搜索结果、自建数据库搜索结果等模块，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帮助用户生成系统化的学习路径。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可按需扩展定制更多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Prompt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模板，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专业知识深度进阶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”“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项目型实践学习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”“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行业证书考取规划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等。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风格化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Prompt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生成</a:t>
            </a:r>
            <a:endParaRPr lang="en-US" altLang="zh-CN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根据用户个性化的需求，以鼓舞人心、专业详细的语言风格输出学习规划；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通过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Prompt 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工程结合文本大模型，实现灵活多样的语言输出。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技术实现方案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5465" y="951230"/>
            <a:ext cx="5509895" cy="2479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502355" y="1805007"/>
            <a:ext cx="7163228" cy="2002172"/>
          </a:xfrm>
          <a:prstGeom prst="roundRect">
            <a:avLst>
              <a:gd name="adj" fmla="val 12814"/>
            </a:avLst>
          </a:prstGeom>
          <a:solidFill>
            <a:srgbClr val="20252D">
              <a:alpha val="76000"/>
            </a:srgb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07235" y="3642317"/>
            <a:ext cx="7163228" cy="133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8518" y="2094951"/>
            <a:ext cx="3460115" cy="10883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5400" b="1" dirty="0">
                <a:solidFill>
                  <a:srgbClr val="FFFFFF"/>
                </a:solidFill>
              </a:rPr>
              <a:t>Demo</a:t>
            </a:r>
            <a:r>
              <a:rPr lang="zh-CN" altLang="en-US" sz="5400" b="1" dirty="0">
                <a:solidFill>
                  <a:srgbClr val="FFFFFF"/>
                </a:solidFill>
              </a:rPr>
              <a:t>展示</a:t>
            </a:r>
            <a:endParaRPr lang="zh-CN" altLang="en-US" sz="5400" b="1" dirty="0">
              <a:solidFill>
                <a:srgbClr val="FFFF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20264" y="2217156"/>
            <a:ext cx="1353657" cy="1061780"/>
            <a:chOff x="5144929" y="1418331"/>
            <a:chExt cx="414027" cy="324754"/>
          </a:xfrm>
        </p:grpSpPr>
        <p:sp>
          <p:nvSpPr>
            <p:cNvPr id="12" name="圆角矩形 11"/>
            <p:cNvSpPr/>
            <p:nvPr/>
          </p:nvSpPr>
          <p:spPr>
            <a:xfrm>
              <a:off x="5144929" y="1418331"/>
              <a:ext cx="333491" cy="3247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55549" y="1443044"/>
              <a:ext cx="403407" cy="28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04</a:t>
              </a:r>
              <a:endParaRPr lang="en-US" altLang="zh-CN" sz="5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459396" y="1035239"/>
            <a:ext cx="9249700" cy="4154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功能演示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用户输入：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“Python”</a:t>
            </a:r>
            <a:endParaRPr lang="en-US" altLang="zh-CN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小白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endParaRPr lang="en-US" altLang="zh-CN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一个月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输出：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生成专业概述、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学习目标与计划概述、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核心课程与学习资源、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每日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每周学习任务等。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4520" y="1174750"/>
            <a:ext cx="6564630" cy="34556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74320" y="4825365"/>
            <a:ext cx="9618345" cy="755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体验链接</a:t>
            </a:r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：</a:t>
            </a:r>
            <a:r>
              <a:rPr lang="en-US" altLang="zh-CN" dirty="0" smtClean="0">
                <a:solidFill>
                  <a:schemeClr val="bg1"/>
                </a:solidFill>
                <a:sym typeface="+mn-ea"/>
              </a:rPr>
              <a:t>https://tbox.alipay.com/pro/share/202412APb5Fl00191940?platform=WebService</a:t>
            </a:r>
            <a:endParaRPr lang="en-US" altLang="zh-CN" dirty="0" smtClean="0">
              <a:solidFill>
                <a:schemeClr val="bg1"/>
              </a:solidFill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Github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链接</a:t>
            </a: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:</a:t>
            </a:r>
            <a:r>
              <a:rPr lang="en-US" altLang="zh-CN" dirty="0" smtClean="0">
                <a:solidFill>
                  <a:schemeClr val="bg1"/>
                </a:solidFill>
                <a:sym typeface="+mn-ea"/>
              </a:rPr>
              <a:t> https://github.com/freshman2233/AI-AGENT-Datawhale</a:t>
            </a:r>
            <a:endParaRPr lang="en-US" altLang="zh-CN" dirty="0" smtClean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工作流截图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285" y="1201420"/>
            <a:ext cx="7782560" cy="4027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502355" y="1805007"/>
            <a:ext cx="7163228" cy="2002172"/>
          </a:xfrm>
          <a:prstGeom prst="roundRect">
            <a:avLst>
              <a:gd name="adj" fmla="val 12814"/>
            </a:avLst>
          </a:prstGeom>
          <a:solidFill>
            <a:srgbClr val="20252D">
              <a:alpha val="76000"/>
            </a:srgb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07235" y="3642317"/>
            <a:ext cx="7163228" cy="133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8518" y="2094951"/>
            <a:ext cx="2928620" cy="10883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sz="5400" b="1" dirty="0">
                <a:solidFill>
                  <a:srgbClr val="FFFFFF"/>
                </a:solidFill>
              </a:rPr>
              <a:t>团队</a:t>
            </a:r>
            <a:r>
              <a:rPr lang="zh-CN" sz="5400" b="1" dirty="0">
                <a:solidFill>
                  <a:srgbClr val="FFFFFF"/>
                </a:solidFill>
              </a:rPr>
              <a:t>介绍</a:t>
            </a:r>
            <a:endParaRPr lang="zh-CN" sz="5400" b="1" dirty="0">
              <a:solidFill>
                <a:srgbClr val="FFFF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20264" y="2217156"/>
            <a:ext cx="1353657" cy="1061780"/>
            <a:chOff x="5144929" y="1418331"/>
            <a:chExt cx="414027" cy="324754"/>
          </a:xfrm>
        </p:grpSpPr>
        <p:sp>
          <p:nvSpPr>
            <p:cNvPr id="12" name="圆角矩形 11"/>
            <p:cNvSpPr/>
            <p:nvPr/>
          </p:nvSpPr>
          <p:spPr>
            <a:xfrm>
              <a:off x="5144929" y="1418331"/>
              <a:ext cx="333491" cy="3247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55549" y="1443044"/>
              <a:ext cx="403407" cy="28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05</a:t>
              </a:r>
              <a:endParaRPr lang="en-US" altLang="zh-CN" sz="5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674370" y="1480185"/>
            <a:ext cx="2998470" cy="22707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核心研发人员：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李宗泽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大语言模型工程师：李宗泽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Prompt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工程师：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李宗泽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后端开发工程师：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李宗泽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学习路径顾问：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李宗泽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产品经理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李宗泽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设计人员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李宗泽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运维与测试：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李宗泽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  <a:defRPr/>
            </a:pP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313555" y="2618740"/>
            <a:ext cx="4672330" cy="14446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bg1"/>
                </a:solidFill>
              </a:rPr>
              <a:t>李宗泽</a:t>
            </a:r>
            <a:endParaRPr lang="zh-CN" altLang="en-US" sz="24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zh-CN" altLang="en-US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zh-CN" altLang="en-US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zh-CN" altLang="en-US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南洋理工大学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计算机控制与自动化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硕士</a:t>
            </a:r>
            <a:endParaRPr lang="zh-CN" altLang="en-US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zh-CN" altLang="en-US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电子科技大学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软件工程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本科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5035" y="1562735"/>
            <a:ext cx="1424305" cy="1431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502355" y="1805007"/>
            <a:ext cx="7163228" cy="2002172"/>
          </a:xfrm>
          <a:prstGeom prst="roundRect">
            <a:avLst>
              <a:gd name="adj" fmla="val 12814"/>
            </a:avLst>
          </a:prstGeom>
          <a:solidFill>
            <a:srgbClr val="20252D">
              <a:alpha val="76000"/>
            </a:srgb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07235" y="3642317"/>
            <a:ext cx="7163228" cy="133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8518" y="2094951"/>
            <a:ext cx="2926080" cy="10883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5400" b="1" dirty="0">
                <a:solidFill>
                  <a:srgbClr val="FFFFFF"/>
                </a:solidFill>
              </a:rPr>
              <a:t>未来</a:t>
            </a:r>
            <a:r>
              <a:rPr lang="zh-CN" altLang="en-US" sz="5400" b="1" dirty="0">
                <a:solidFill>
                  <a:srgbClr val="FFFFFF"/>
                </a:solidFill>
              </a:rPr>
              <a:t>展望</a:t>
            </a:r>
            <a:endParaRPr lang="zh-CN" altLang="en-US" sz="5400" b="1" dirty="0">
              <a:solidFill>
                <a:srgbClr val="FFFF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20264" y="2217156"/>
            <a:ext cx="1353657" cy="1061780"/>
            <a:chOff x="5144929" y="1418331"/>
            <a:chExt cx="414027" cy="324754"/>
          </a:xfrm>
        </p:grpSpPr>
        <p:sp>
          <p:nvSpPr>
            <p:cNvPr id="12" name="圆角矩形 11"/>
            <p:cNvSpPr/>
            <p:nvPr/>
          </p:nvSpPr>
          <p:spPr>
            <a:xfrm>
              <a:off x="5144929" y="1418331"/>
              <a:ext cx="333491" cy="3247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55549" y="1443044"/>
              <a:ext cx="403407" cy="28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06</a:t>
              </a:r>
              <a:endParaRPr lang="en-US" altLang="zh-CN" sz="5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211111" y="861884"/>
            <a:ext cx="9249700" cy="443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多领域覆盖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未来可将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学习规划大师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扩展至更多垂直领域，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如语言学习、艺术技能提升、职业资格考试准备等。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智能推荐升级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结合用户使用数据、历史反馈及自适应学习理论，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对学习路径实施动态调整与个性化推荐。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多模态资源融合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除了文字与链接外，可支持更多媒介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（视频、音频、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交互），进一步提升学习体验。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生态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通过开放接口，供教育机构、在线学习平台或第三方应用对接，形成生态闭环。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5475605" y="1278890"/>
            <a:ext cx="3985260" cy="3012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84175" y="2183130"/>
            <a:ext cx="3611880" cy="700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sz="4400" b="1" dirty="0">
                <a:solidFill>
                  <a:srgbClr val="FFFFFF"/>
                </a:solidFill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n-ea"/>
                <a:sym typeface="+mn-lt"/>
              </a:rPr>
              <a:t>CONTENTS</a:t>
            </a:r>
            <a:endParaRPr lang="zh-CN" altLang="en-US" sz="4400" b="1" dirty="0">
              <a:solidFill>
                <a:srgbClr val="FFFFFF"/>
              </a:solidFill>
              <a:latin typeface="Source Han Sans SC Heavy" panose="020B0500000000000000" pitchFamily="34" charset="-128"/>
              <a:ea typeface="Source Han Sans SC Heavy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>
            <p:custDataLst>
              <p:tags r:id="rId1"/>
            </p:custDataLst>
          </p:nvPr>
        </p:nvSpPr>
        <p:spPr>
          <a:xfrm>
            <a:off x="7752547" y="1404620"/>
            <a:ext cx="2062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Demo</a:t>
            </a:r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展示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B" panose="00020600040101010101" pitchFamily="18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4988560" y="1434333"/>
            <a:ext cx="35063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项目背景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B" panose="00020600040101010101" pitchFamily="18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3"/>
            </p:custDataLst>
          </p:nvPr>
        </p:nvSpPr>
        <p:spPr>
          <a:xfrm>
            <a:off x="4988560" y="3162803"/>
            <a:ext cx="1742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实现方案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14125" y="3022355"/>
            <a:ext cx="1837847" cy="7017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0078F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 录</a:t>
            </a:r>
            <a:endParaRPr kumimoji="1"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>
            <p:custDataLst>
              <p:tags r:id="rId4"/>
            </p:custDataLst>
          </p:nvPr>
        </p:nvGrpSpPr>
        <p:grpSpPr>
          <a:xfrm>
            <a:off x="4349870" y="1422764"/>
            <a:ext cx="608788" cy="519427"/>
            <a:chOff x="5144929" y="1400539"/>
            <a:chExt cx="608788" cy="519427"/>
          </a:xfrm>
        </p:grpSpPr>
        <p:sp>
          <p:nvSpPr>
            <p:cNvPr id="27" name="圆角矩形 26"/>
            <p:cNvSpPr/>
            <p:nvPr>
              <p:custDataLst>
                <p:tags r:id="rId5"/>
              </p:custDataLst>
            </p:nvPr>
          </p:nvSpPr>
          <p:spPr>
            <a:xfrm>
              <a:off x="5144929" y="1400539"/>
              <a:ext cx="533401" cy="51942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6"/>
              </p:custDataLst>
            </p:nvPr>
          </p:nvSpPr>
          <p:spPr>
            <a:xfrm>
              <a:off x="5144929" y="1442885"/>
              <a:ext cx="608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01</a:t>
              </a:r>
              <a:endParaRPr lang="zh-CN" altLang="en-US" sz="2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  <p:grpSp>
        <p:nvGrpSpPr>
          <p:cNvPr id="35" name="组合 34"/>
          <p:cNvGrpSpPr/>
          <p:nvPr>
            <p:custDataLst>
              <p:tags r:id="rId7"/>
            </p:custDataLst>
          </p:nvPr>
        </p:nvGrpSpPr>
        <p:grpSpPr>
          <a:xfrm>
            <a:off x="7114025" y="1391011"/>
            <a:ext cx="608788" cy="518795"/>
            <a:chOff x="5144929" y="1400539"/>
            <a:chExt cx="608788" cy="519427"/>
          </a:xfrm>
        </p:grpSpPr>
        <p:sp>
          <p:nvSpPr>
            <p:cNvPr id="36" name="圆角矩形 35"/>
            <p:cNvSpPr/>
            <p:nvPr>
              <p:custDataLst>
                <p:tags r:id="rId8"/>
              </p:custDataLst>
            </p:nvPr>
          </p:nvSpPr>
          <p:spPr>
            <a:xfrm>
              <a:off x="5144929" y="1400539"/>
              <a:ext cx="533401" cy="51942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9"/>
              </p:custDataLst>
            </p:nvPr>
          </p:nvSpPr>
          <p:spPr>
            <a:xfrm>
              <a:off x="5144929" y="1442885"/>
              <a:ext cx="608788" cy="460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04</a:t>
              </a:r>
              <a:endParaRPr lang="zh-CN" altLang="en-US" sz="2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  <p:grpSp>
        <p:nvGrpSpPr>
          <p:cNvPr id="42" name="组合 41"/>
          <p:cNvGrpSpPr/>
          <p:nvPr>
            <p:custDataLst>
              <p:tags r:id="rId10"/>
            </p:custDataLst>
          </p:nvPr>
        </p:nvGrpSpPr>
        <p:grpSpPr>
          <a:xfrm>
            <a:off x="4349870" y="3125196"/>
            <a:ext cx="608788" cy="518795"/>
            <a:chOff x="5144929" y="1400539"/>
            <a:chExt cx="608788" cy="519427"/>
          </a:xfrm>
        </p:grpSpPr>
        <p:sp>
          <p:nvSpPr>
            <p:cNvPr id="43" name="圆角矩形 42"/>
            <p:cNvSpPr/>
            <p:nvPr>
              <p:custDataLst>
                <p:tags r:id="rId11"/>
              </p:custDataLst>
            </p:nvPr>
          </p:nvSpPr>
          <p:spPr>
            <a:xfrm>
              <a:off x="5144929" y="1400539"/>
              <a:ext cx="533401" cy="51942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2"/>
              </p:custDataLst>
            </p:nvPr>
          </p:nvSpPr>
          <p:spPr>
            <a:xfrm>
              <a:off x="5144929" y="1442885"/>
              <a:ext cx="60878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03</a:t>
              </a:r>
              <a:endParaRPr lang="zh-CN" altLang="en-US" sz="2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13"/>
            </p:custDataLst>
          </p:nvPr>
        </p:nvGrpSpPr>
        <p:grpSpPr>
          <a:xfrm>
            <a:off x="7114025" y="2266676"/>
            <a:ext cx="608788" cy="518795"/>
            <a:chOff x="5144929" y="1400539"/>
            <a:chExt cx="608788" cy="519427"/>
          </a:xfrm>
        </p:grpSpPr>
        <p:sp>
          <p:nvSpPr>
            <p:cNvPr id="3" name="圆角矩形 2"/>
            <p:cNvSpPr/>
            <p:nvPr>
              <p:custDataLst>
                <p:tags r:id="rId14"/>
              </p:custDataLst>
            </p:nvPr>
          </p:nvSpPr>
          <p:spPr>
            <a:xfrm>
              <a:off x="5144929" y="1400539"/>
              <a:ext cx="533401" cy="51942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15"/>
              </p:custDataLst>
            </p:nvPr>
          </p:nvSpPr>
          <p:spPr>
            <a:xfrm>
              <a:off x="5144929" y="1442885"/>
              <a:ext cx="60878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05</a:t>
              </a:r>
              <a:endParaRPr lang="zh-CN" altLang="en-US" sz="2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  <p:sp>
        <p:nvSpPr>
          <p:cNvPr id="8" name="文本框 7"/>
          <p:cNvSpPr txBox="1"/>
          <p:nvPr>
            <p:custDataLst>
              <p:tags r:id="rId16"/>
            </p:custDataLst>
          </p:nvPr>
        </p:nvSpPr>
        <p:spPr>
          <a:xfrm>
            <a:off x="7752547" y="2293620"/>
            <a:ext cx="35063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团队介绍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B" panose="00020600040101010101" pitchFamily="18" charset="-122"/>
            </a:endParaRPr>
          </a:p>
        </p:txBody>
      </p:sp>
      <p:grpSp>
        <p:nvGrpSpPr>
          <p:cNvPr id="5" name="组合 4"/>
          <p:cNvGrpSpPr/>
          <p:nvPr>
            <p:custDataLst>
              <p:tags r:id="rId17"/>
            </p:custDataLst>
          </p:nvPr>
        </p:nvGrpSpPr>
        <p:grpSpPr>
          <a:xfrm>
            <a:off x="4349870" y="2274296"/>
            <a:ext cx="608788" cy="518795"/>
            <a:chOff x="5144929" y="1400539"/>
            <a:chExt cx="608788" cy="519427"/>
          </a:xfrm>
        </p:grpSpPr>
        <p:sp>
          <p:nvSpPr>
            <p:cNvPr id="6" name="圆角矩形 5"/>
            <p:cNvSpPr/>
            <p:nvPr>
              <p:custDataLst>
                <p:tags r:id="rId18"/>
              </p:custDataLst>
            </p:nvPr>
          </p:nvSpPr>
          <p:spPr>
            <a:xfrm>
              <a:off x="5144929" y="1400539"/>
              <a:ext cx="533401" cy="51942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19"/>
              </p:custDataLst>
            </p:nvPr>
          </p:nvSpPr>
          <p:spPr>
            <a:xfrm>
              <a:off x="5144929" y="1442885"/>
              <a:ext cx="608788" cy="460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02</a:t>
              </a:r>
              <a:endParaRPr lang="zh-CN" altLang="en-US" sz="2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  <p:sp>
        <p:nvSpPr>
          <p:cNvPr id="9" name="文本框 8"/>
          <p:cNvSpPr txBox="1"/>
          <p:nvPr>
            <p:custDataLst>
              <p:tags r:id="rId20"/>
            </p:custDataLst>
          </p:nvPr>
        </p:nvSpPr>
        <p:spPr>
          <a:xfrm>
            <a:off x="4988560" y="2298568"/>
            <a:ext cx="17119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应用</a:t>
            </a:r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21"/>
            </p:custDataLst>
          </p:nvPr>
        </p:nvSpPr>
        <p:spPr>
          <a:xfrm>
            <a:off x="7752547" y="3182620"/>
            <a:ext cx="35063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未来</a:t>
            </a:r>
            <a:r>
              <a: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rPr>
              <a:t>展望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B" panose="00020600040101010101" pitchFamily="18" charset="-122"/>
            </a:endParaRPr>
          </a:p>
        </p:txBody>
      </p:sp>
      <p:grpSp>
        <p:nvGrpSpPr>
          <p:cNvPr id="10" name="组合 9"/>
          <p:cNvGrpSpPr/>
          <p:nvPr>
            <p:custDataLst>
              <p:tags r:id="rId22"/>
            </p:custDataLst>
          </p:nvPr>
        </p:nvGrpSpPr>
        <p:grpSpPr>
          <a:xfrm>
            <a:off x="7114025" y="3142341"/>
            <a:ext cx="608788" cy="518795"/>
            <a:chOff x="5144929" y="1400539"/>
            <a:chExt cx="608788" cy="519427"/>
          </a:xfrm>
        </p:grpSpPr>
        <p:sp>
          <p:nvSpPr>
            <p:cNvPr id="11" name="圆角矩形 10"/>
            <p:cNvSpPr/>
            <p:nvPr>
              <p:custDataLst>
                <p:tags r:id="rId23"/>
              </p:custDataLst>
            </p:nvPr>
          </p:nvSpPr>
          <p:spPr>
            <a:xfrm>
              <a:off x="5144929" y="1400539"/>
              <a:ext cx="533401" cy="51942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24"/>
              </p:custDataLst>
            </p:nvPr>
          </p:nvSpPr>
          <p:spPr>
            <a:xfrm>
              <a:off x="5144929" y="1442885"/>
              <a:ext cx="608788" cy="460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06</a:t>
              </a:r>
              <a:endParaRPr lang="zh-CN" altLang="en-US" sz="2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3" grpId="0"/>
      <p:bldP spid="25" grpId="0"/>
      <p:bldP spid="8" grpId="0"/>
      <p:bldP spid="9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502355" y="1805007"/>
            <a:ext cx="7163228" cy="2002172"/>
          </a:xfrm>
          <a:prstGeom prst="roundRect">
            <a:avLst>
              <a:gd name="adj" fmla="val 12814"/>
            </a:avLst>
          </a:prstGeom>
          <a:solidFill>
            <a:srgbClr val="20252D">
              <a:alpha val="76000"/>
            </a:srgb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07235" y="3642317"/>
            <a:ext cx="7163228" cy="133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8518" y="2094951"/>
            <a:ext cx="2928620" cy="10883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5400" b="1" dirty="0">
                <a:solidFill>
                  <a:srgbClr val="FFFFFF"/>
                </a:solidFill>
              </a:rPr>
              <a:t>项目</a:t>
            </a:r>
            <a:r>
              <a:rPr lang="zh-CN" altLang="en-US" sz="5400" b="1" dirty="0">
                <a:solidFill>
                  <a:srgbClr val="FFFFFF"/>
                </a:solidFill>
              </a:rPr>
              <a:t>背景</a:t>
            </a:r>
            <a:endParaRPr lang="zh-CN" altLang="en-US" sz="5400" b="1" dirty="0">
              <a:solidFill>
                <a:srgbClr val="FFFF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20264" y="2217156"/>
            <a:ext cx="1353657" cy="1061780"/>
            <a:chOff x="5144929" y="1418331"/>
            <a:chExt cx="414027" cy="324754"/>
          </a:xfrm>
        </p:grpSpPr>
        <p:sp>
          <p:nvSpPr>
            <p:cNvPr id="12" name="圆角矩形 11"/>
            <p:cNvSpPr/>
            <p:nvPr/>
          </p:nvSpPr>
          <p:spPr>
            <a:xfrm>
              <a:off x="5144929" y="1418331"/>
              <a:ext cx="333491" cy="3247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55549" y="1443044"/>
              <a:ext cx="403407" cy="282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01</a:t>
              </a:r>
              <a:endParaRPr lang="zh-CN" altLang="en-US" sz="5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581951" y="1171129"/>
            <a:ext cx="924970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学习规划大师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项目的核心目标是为用户提供专业、系统且高效的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学习路径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安排。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随着社会对知识更新与技能迭代的需求愈发迫切，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许多用户在短时间内需要快速掌握某一专业领域的知识与技能，却苦于没有科学有效的规划。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本项目通过结合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大语言模型、数据库及外部搜索能力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为用户生成明确的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学习目标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、详细的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学习步骤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以及可行的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执行方案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帮助他们在有限的时间内取得最大化的学习成果。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" name="图片 1" descr="Chatgpt ca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1095" y="3037205"/>
            <a:ext cx="1887855" cy="19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502355" y="1805007"/>
            <a:ext cx="7163228" cy="2002172"/>
          </a:xfrm>
          <a:prstGeom prst="roundRect">
            <a:avLst>
              <a:gd name="adj" fmla="val 12814"/>
            </a:avLst>
          </a:prstGeom>
          <a:solidFill>
            <a:srgbClr val="20252D">
              <a:alpha val="76000"/>
            </a:srgb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07235" y="3642317"/>
            <a:ext cx="7163228" cy="133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8518" y="2094951"/>
            <a:ext cx="3119120" cy="10883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5400" b="1" dirty="0">
                <a:solidFill>
                  <a:srgbClr val="FFFFFF"/>
                </a:solidFill>
              </a:rPr>
              <a:t> </a:t>
            </a:r>
            <a:r>
              <a:rPr lang="zh-CN" altLang="en-US" sz="5400" b="1" dirty="0">
                <a:solidFill>
                  <a:srgbClr val="FFFFFF"/>
                </a:solidFill>
              </a:rPr>
              <a:t>应用</a:t>
            </a:r>
            <a:r>
              <a:rPr lang="zh-CN" altLang="en-US" sz="5400" b="1" dirty="0">
                <a:solidFill>
                  <a:srgbClr val="FFFFFF"/>
                </a:solidFill>
              </a:rPr>
              <a:t>价值</a:t>
            </a:r>
            <a:endParaRPr lang="zh-CN" altLang="en-US" sz="5400" b="1" dirty="0">
              <a:solidFill>
                <a:srgbClr val="FFFF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20264" y="2217156"/>
            <a:ext cx="1353657" cy="1061780"/>
            <a:chOff x="5144929" y="1418331"/>
            <a:chExt cx="414027" cy="324754"/>
          </a:xfrm>
        </p:grpSpPr>
        <p:sp>
          <p:nvSpPr>
            <p:cNvPr id="12" name="圆角矩形 11"/>
            <p:cNvSpPr/>
            <p:nvPr/>
          </p:nvSpPr>
          <p:spPr>
            <a:xfrm>
              <a:off x="5144929" y="1418331"/>
              <a:ext cx="333491" cy="3247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55549" y="1443044"/>
              <a:ext cx="403407" cy="28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02</a:t>
              </a:r>
              <a:endParaRPr lang="zh-CN" altLang="en-US" sz="5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1025" y="4924425"/>
            <a:ext cx="9211310" cy="423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https://tbox.alipay.com/pro/share/202412APb5Fl00191940?platform=WebService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460" y="1000125"/>
            <a:ext cx="7455535" cy="39243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52575" y="3248978"/>
            <a:ext cx="7559040" cy="7556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>
              <a:lnSpc>
                <a:spcPct val="120000"/>
              </a:lnSpc>
            </a:pPr>
            <a:endParaRPr lang="zh-CN" altLang="en-US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左侧输入</a:t>
            </a: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                                                   </a:t>
            </a:r>
            <a:r>
              <a:rPr lang="zh-CN" altLang="en-US" dirty="0" smtClean="0">
                <a:solidFill>
                  <a:srgbClr val="FF0000"/>
                </a:solidFill>
              </a:rPr>
              <a:t>右侧结果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384810" y="1207770"/>
            <a:ext cx="9563735" cy="3785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高效性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：通过分析用户的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目标专业、当前基础、学习期限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，自动输出最优的学习规划；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个性化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：可针对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不同用户（学生、职场人士、转行人群等）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的具体需求量身定制学习方案；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易用性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：以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可复制、可执行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的方式呈现学习步骤，易于操作和实践；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资源整合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：支持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链接外部搜索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（如夸克搜索节点）和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自建数据库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，提供多样化的学习资源；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可扩展性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：项目可根据业务需求扩展到更多领域或深度学习路径的生成，为</a:t>
            </a:r>
            <a:r>
              <a:rPr lang="zh-CN" altLang="en-US" sz="20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各行各业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提供学习规划支持。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502355" y="1805007"/>
            <a:ext cx="7163228" cy="2002172"/>
          </a:xfrm>
          <a:prstGeom prst="roundRect">
            <a:avLst>
              <a:gd name="adj" fmla="val 12814"/>
            </a:avLst>
          </a:prstGeom>
          <a:solidFill>
            <a:srgbClr val="20252D">
              <a:alpha val="76000"/>
            </a:srgb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07235" y="3642317"/>
            <a:ext cx="7163228" cy="13371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8518" y="2094951"/>
            <a:ext cx="4297680" cy="10883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sz="5400" b="1" dirty="0">
                <a:solidFill>
                  <a:srgbClr val="FFFFFF"/>
                </a:solidFill>
              </a:rPr>
              <a:t>技术实现</a:t>
            </a:r>
            <a:r>
              <a:rPr lang="zh-CN" sz="5400" b="1" dirty="0">
                <a:solidFill>
                  <a:srgbClr val="FFFFFF"/>
                </a:solidFill>
              </a:rPr>
              <a:t>方案</a:t>
            </a:r>
            <a:endParaRPr lang="zh-CN" sz="5400" b="1" dirty="0">
              <a:solidFill>
                <a:srgbClr val="FFFF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20264" y="2217156"/>
            <a:ext cx="1353657" cy="1061780"/>
            <a:chOff x="5144929" y="1418331"/>
            <a:chExt cx="414027" cy="324754"/>
          </a:xfrm>
        </p:grpSpPr>
        <p:sp>
          <p:nvSpPr>
            <p:cNvPr id="12" name="圆角矩形 11"/>
            <p:cNvSpPr/>
            <p:nvPr/>
          </p:nvSpPr>
          <p:spPr>
            <a:xfrm>
              <a:off x="5144929" y="1418331"/>
              <a:ext cx="333491" cy="3247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55549" y="1443044"/>
              <a:ext cx="403407" cy="28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spc="-150" dirty="0"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03</a:t>
              </a:r>
              <a:endParaRPr lang="en-US" altLang="zh-CN" sz="5400" b="1" spc="-150" dirty="0"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3"/>
          <p:cNvSpPr txBox="1"/>
          <p:nvPr/>
        </p:nvSpPr>
        <p:spPr>
          <a:xfrm>
            <a:off x="581951" y="1171129"/>
            <a:ext cx="9249700" cy="3785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拼接字符串处理</a:t>
            </a:r>
            <a:endParaRPr lang="zh-CN" altLang="en-US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通过接收目标专业（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param_profession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）、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当前基础（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param_level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和学习期限（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param_duration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）等参数，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拼接成用户输入意图的综合描述。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示例代码展示了如何构造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en-US" altLang="zh-CN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我想快速学习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XX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，当前基础是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XX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，希望在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XX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时间内取得进步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 </a:t>
            </a:r>
            <a:endParaRPr lang="en-US" altLang="zh-CN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的动态字符串，为后续大语言模型提供输入上下文。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743821" y="-182775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-401781" y="307286"/>
            <a:ext cx="3948546" cy="554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581675" y="325304"/>
            <a:ext cx="2840398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技术实现方案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743821" y="-183036"/>
            <a:ext cx="734291" cy="1745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4745" y="2192655"/>
            <a:ext cx="4680585" cy="1187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13.xml><?xml version="1.0" encoding="utf-8"?>
<p:tagLst xmlns:p="http://schemas.openxmlformats.org/presentationml/2006/main">
  <p:tag name="KSO_WM_DIAGRAM_VIRTUALLY_FRAME" val="{&quot;height&quot;:257.6452755905512,&quot;left&quot;:342.5094488188976,&quot;top&quot;:107.80472440944882,&quot;width&quot;:544.0708661417322}"/>
</p:tagLst>
</file>

<file path=ppt/tags/tag14.xml><?xml version="1.0" encoding="utf-8"?>
<p:tagLst xmlns:p="http://schemas.openxmlformats.org/presentationml/2006/main">
  <p:tag name="KSO_WM_DIAGRAM_VIRTUALLY_FRAME" val="{&quot;height&quot;:257.6452755905512,&quot;left&quot;:342.5094488188976,&quot;top&quot;:107.80472440944882,&quot;width&quot;:544.0708661417322}"/>
</p:tagLst>
</file>

<file path=ppt/tags/tag15.xml><?xml version="1.0" encoding="utf-8"?>
<p:tagLst xmlns:p="http://schemas.openxmlformats.org/presentationml/2006/main">
  <p:tag name="KSO_WM_DIAGRAM_VIRTUALLY_FRAME" val="{&quot;height&quot;:257.6452755905512,&quot;left&quot;:342.5094488188976,&quot;top&quot;:107.80472440944882,&quot;width&quot;:544.0708661417322}"/>
</p:tagLst>
</file>

<file path=ppt/tags/tag16.xml><?xml version="1.0" encoding="utf-8"?>
<p:tagLst xmlns:p="http://schemas.openxmlformats.org/presentationml/2006/main">
  <p:tag name="KSO_WM_DIAGRAM_VIRTUALLY_FRAME" val="{&quot;height&quot;:257.6452755905512,&quot;left&quot;:342.5094488188976,&quot;top&quot;:107.80472440944882,&quot;width&quot;:544.0708661417322}"/>
</p:tagLst>
</file>

<file path=ppt/tags/tag17.xml><?xml version="1.0" encoding="utf-8"?>
<p:tagLst xmlns:p="http://schemas.openxmlformats.org/presentationml/2006/main">
  <p:tag name="KSO_WM_DIAGRAM_VIRTUALLY_FRAME" val="{&quot;height&quot;:257.6452755905512,&quot;left&quot;:342.5094488188976,&quot;top&quot;:107.80472440944882,&quot;width&quot;:544.0708661417322}"/>
</p:tagLst>
</file>

<file path=ppt/tags/tag18.xml><?xml version="1.0" encoding="utf-8"?>
<p:tagLst xmlns:p="http://schemas.openxmlformats.org/presentationml/2006/main">
  <p:tag name="KSO_WM_DIAGRAM_VIRTUALLY_FRAME" val="{&quot;height&quot;:257.6452755905512,&quot;left&quot;:342.5094488188976,&quot;top&quot;:107.80472440944882,&quot;width&quot;:544.0708661417322}"/>
</p:tagLst>
</file>

<file path=ppt/tags/tag19.xml><?xml version="1.0" encoding="utf-8"?>
<p:tagLst xmlns:p="http://schemas.openxmlformats.org/presentationml/2006/main">
  <p:tag name="KSO_WM_DIAGRAM_VIRTUALLY_FRAME" val="{&quot;height&quot;:257.6452755905512,&quot;left&quot;:342.5094488188976,&quot;top&quot;:107.80472440944882,&quot;width&quot;:544.0708661417322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DIAGRAM_VIRTUALLY_FRAME" val="{&quot;height&quot;:257.6452755905512,&quot;left&quot;:342.5094488188976,&quot;top&quot;:107.80472440944882,&quot;width&quot;:544.0708661417322}"/>
</p:tagLst>
</file>

<file path=ppt/tags/tag21.xml><?xml version="1.0" encoding="utf-8"?>
<p:tagLst xmlns:p="http://schemas.openxmlformats.org/presentationml/2006/main">
  <p:tag name="KSO_WM_DIAGRAM_VIRTUALLY_FRAME" val="{&quot;height&quot;:257.6452755905512,&quot;left&quot;:342.5094488188976,&quot;top&quot;:107.80472440944882,&quot;width&quot;:544.0708661417322}"/>
</p:tagLst>
</file>

<file path=ppt/tags/tag22.xml><?xml version="1.0" encoding="utf-8"?>
<p:tagLst xmlns:p="http://schemas.openxmlformats.org/presentationml/2006/main">
  <p:tag name="KSO_WM_DIAGRAM_VIRTUALLY_FRAME" val="{&quot;height&quot;:257.6452755905512,&quot;left&quot;:342.5094488188976,&quot;top&quot;:107.80472440944882,&quot;width&quot;:544.0708661417322}"/>
</p:tagLst>
</file>

<file path=ppt/tags/tag23.xml><?xml version="1.0" encoding="utf-8"?>
<p:tagLst xmlns:p="http://schemas.openxmlformats.org/presentationml/2006/main">
  <p:tag name="KSO_WM_DIAGRAM_VIRTUALLY_FRAME" val="{&quot;height&quot;:257.6452755905512,&quot;left&quot;:342.5094488188976,&quot;top&quot;:107.80472440944882,&quot;width&quot;:544.0708661417322}"/>
</p:tagLst>
</file>

<file path=ppt/tags/tag24.xml><?xml version="1.0" encoding="utf-8"?>
<p:tagLst xmlns:p="http://schemas.openxmlformats.org/presentationml/2006/main">
  <p:tag name="KSO_WM_DIAGRAM_VIRTUALLY_FRAME" val="{&quot;height&quot;:257.6452755905512,&quot;left&quot;:342.5094488188976,&quot;top&quot;:107.80472440944882,&quot;width&quot;:544.0708661417322}"/>
</p:tagLst>
</file>

<file path=ppt/tags/tag25.xml><?xml version="1.0" encoding="utf-8"?>
<p:tagLst xmlns:p="http://schemas.openxmlformats.org/presentationml/2006/main">
  <p:tag name="KSO_WM_DIAGRAM_VIRTUALLY_FRAME" val="{&quot;height&quot;:257.6452755905512,&quot;left&quot;:342.5094488188976,&quot;top&quot;:107.80472440944882,&quot;width&quot;:544.0708661417322}"/>
</p:tagLst>
</file>

<file path=ppt/tags/tag26.xml><?xml version="1.0" encoding="utf-8"?>
<p:tagLst xmlns:p="http://schemas.openxmlformats.org/presentationml/2006/main">
  <p:tag name="KSO_WM_BEAUTIFY_FLAG" val=""/>
  <p:tag name="KSO_WM_DIAGRAM_VIRTUALLY_FRAME" val="{&quot;height&quot;:257.6452755905512,&quot;left&quot;:342.5094488188976,&quot;top&quot;:107.80472440944882,&quot;width&quot;:544.0708661417322}"/>
</p:tagLst>
</file>

<file path=ppt/tags/tag27.xml><?xml version="1.0" encoding="utf-8"?>
<p:tagLst xmlns:p="http://schemas.openxmlformats.org/presentationml/2006/main">
  <p:tag name="KSO_WM_BEAUTIFY_FLAG" val=""/>
  <p:tag name="KSO_WM_DIAGRAM_VIRTUALLY_FRAME" val="{&quot;height&quot;:257.6452755905512,&quot;left&quot;:342.5094488188976,&quot;top&quot;:107.80472440944882,&quot;width&quot;:544.0708661417322}"/>
</p:tagLst>
</file>

<file path=ppt/tags/tag28.xml><?xml version="1.0" encoding="utf-8"?>
<p:tagLst xmlns:p="http://schemas.openxmlformats.org/presentationml/2006/main">
  <p:tag name="KSO_WM_BEAUTIFY_FLAG" val=""/>
  <p:tag name="KSO_WM_DIAGRAM_VIRTUALLY_FRAME" val="{&quot;height&quot;:257.6452755905512,&quot;left&quot;:342.5094488188976,&quot;top&quot;:107.80472440944882,&quot;width&quot;:544.0708661417322}"/>
</p:tagLst>
</file>

<file path=ppt/tags/tag29.xml><?xml version="1.0" encoding="utf-8"?>
<p:tagLst xmlns:p="http://schemas.openxmlformats.org/presentationml/2006/main">
  <p:tag name="KSO_WM_DIAGRAM_VIRTUALLY_FRAME" val="{&quot;height&quot;:257.6452755905512,&quot;left&quot;:342.5094488188976,&quot;top&quot;:107.80472440944882,&quot;width&quot;:544.0708661417322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BEAUTIFY_FLAG" val=""/>
  <p:tag name="KSO_WM_DIAGRAM_VIRTUALLY_FRAME" val="{&quot;height&quot;:257.6452755905512,&quot;left&quot;:342.5094488188976,&quot;top&quot;:107.80472440944882,&quot;width&quot;:544.0708661417322}"/>
</p:tagLst>
</file>

<file path=ppt/tags/tag31.xml><?xml version="1.0" encoding="utf-8"?>
<p:tagLst xmlns:p="http://schemas.openxmlformats.org/presentationml/2006/main">
  <p:tag name="KSO_WM_BEAUTIFY_FLAG" val=""/>
  <p:tag name="KSO_WM_DIAGRAM_VIRTUALLY_FRAME" val="{&quot;height&quot;:257.6452755905512,&quot;left&quot;:342.5094488188976,&quot;top&quot;:107.80472440944882,&quot;width&quot;:544.0708661417322}"/>
</p:tagLst>
</file>

<file path=ppt/tags/tag32.xml><?xml version="1.0" encoding="utf-8"?>
<p:tagLst xmlns:p="http://schemas.openxmlformats.org/presentationml/2006/main">
  <p:tag name="KSO_WM_BEAUTIFY_FLAG" val=""/>
  <p:tag name="KSO_WM_DIAGRAM_VIRTUALLY_FRAME" val="{&quot;height&quot;:257.6452755905512,&quot;left&quot;:342.5094488188976,&quot;top&quot;:107.80472440944882,&quot;width&quot;:544.0708661417322}"/>
</p:tagLst>
</file>

<file path=ppt/tags/tag33.xml><?xml version="1.0" encoding="utf-8"?>
<p:tagLst xmlns:p="http://schemas.openxmlformats.org/presentationml/2006/main">
  <p:tag name="KSO_WM_BEAUTIFY_FLAG" val=""/>
  <p:tag name="KSO_WM_DIAGRAM_VIRTUALLY_FRAME" val="{&quot;height&quot;:257.6452755905512,&quot;left&quot;:342.5094488188976,&quot;top&quot;:107.80472440944882,&quot;width&quot;:544.0708661417322}"/>
</p:tagLst>
</file>

<file path=ppt/tags/tag34.xml><?xml version="1.0" encoding="utf-8"?>
<p:tagLst xmlns:p="http://schemas.openxmlformats.org/presentationml/2006/main">
  <p:tag name="KSO_WM_DIAGRAM_VIRTUALLY_FRAME" val="{&quot;height&quot;:257.6452755905512,&quot;left&quot;:342.5094488188976,&quot;top&quot;:107.80472440944882,&quot;width&quot;:544.0708661417322}"/>
</p:tagLst>
</file>

<file path=ppt/tags/tag35.xml><?xml version="1.0" encoding="utf-8"?>
<p:tagLst xmlns:p="http://schemas.openxmlformats.org/presentationml/2006/main">
  <p:tag name="KSO_WM_BEAUTIFY_FLAG" val=""/>
  <p:tag name="KSO_WM_DIAGRAM_VIRTUALLY_FRAME" val="{&quot;height&quot;:257.6452755905512,&quot;left&quot;:342.5094488188976,&quot;top&quot;:107.80472440944882,&quot;width&quot;:544.0708661417322}"/>
</p:tagLst>
</file>

<file path=ppt/tags/tag36.xml><?xml version="1.0" encoding="utf-8"?>
<p:tagLst xmlns:p="http://schemas.openxmlformats.org/presentationml/2006/main">
  <p:tag name="KSO_WM_BEAUTIFY_FLAG" val=""/>
  <p:tag name="KSO_WM_DIAGRAM_VIRTUALLY_FRAME" val="{&quot;height&quot;:257.6452755905512,&quot;left&quot;:342.5094488188976,&quot;top&quot;:107.80472440944882,&quot;width&quot;:544.0708661417322}"/>
</p:tagLst>
</file>

<file path=ppt/tags/tag37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38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39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41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42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43.xml><?xml version="1.0" encoding="utf-8"?>
<p:tagLst xmlns:p="http://schemas.openxmlformats.org/presentationml/2006/main">
  <p:tag name="COMMONDATA" val="eyJoZGlkIjoiMjk3ODU2NTkzODRjNWFlMjU0YWE4NTZjYzY0Njk5Y2IifQ==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ww.99ppt.com">
  <a:themeElements>
    <a:clrScheme name="0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ww.99ppt.com">
  <a:themeElements>
    <a:clrScheme name="0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636989099528524091</Template>
  <TotalTime>0</TotalTime>
  <Words>1695</Words>
  <Application>WPS 演示</Application>
  <PresentationFormat>自定义</PresentationFormat>
  <Paragraphs>179</Paragraphs>
  <Slides>18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Source Han Sans SC Heavy</vt:lpstr>
      <vt:lpstr>Yu Gothic UI</vt:lpstr>
      <vt:lpstr>阿里巴巴普惠体 B</vt:lpstr>
      <vt:lpstr>Source Han Sans SC</vt:lpstr>
      <vt:lpstr>Arial Unicode MS</vt:lpstr>
      <vt:lpstr>等线</vt:lpstr>
      <vt:lpstr>www.99ppt.com</vt:lpstr>
      <vt:lpstr>1_www.99ppt.com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文化运营团队-无多</dc:creator>
  <cp:lastModifiedBy>freshman2233</cp:lastModifiedBy>
  <cp:revision>889</cp:revision>
  <cp:lastPrinted>2024-12-14T17:30:00Z</cp:lastPrinted>
  <dcterms:created xsi:type="dcterms:W3CDTF">2024-12-14T17:30:00Z</dcterms:created>
  <dcterms:modified xsi:type="dcterms:W3CDTF">2024-12-28T11:45:23Z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77000D742A314E94B38277E067E81938_13</vt:lpwstr>
  </property>
</Properties>
</file>